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utritionfromthehart.com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7c1632ad2_0_11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7c1632ad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Nutrition Education resources at </a:t>
            </a:r>
            <a:r>
              <a:rPr lang="en" u="sng">
                <a:solidFill>
                  <a:schemeClr val="hlink"/>
                </a:solidFill>
                <a:hlinkClick r:id="rId2"/>
              </a:rPr>
              <a:t>www.nutritionfromthehart.com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CLUES</a:t>
            </a:r>
            <a:r>
              <a:rPr lang="en"/>
              <a:t> Select and delete the point cards to display the </a:t>
            </a:r>
            <a:r>
              <a:rPr b="1" lang="en"/>
              <a:t>clue</a:t>
            </a:r>
            <a:r>
              <a:rPr lang="en"/>
              <a:t> underneath.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92261edbb_0_7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92261edb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ANSWERS</a:t>
            </a:r>
            <a:r>
              <a:rPr lang="en">
                <a:solidFill>
                  <a:schemeClr val="dk1"/>
                </a:solidFill>
              </a:rPr>
              <a:t> Select and delete the point cards to display the </a:t>
            </a:r>
            <a:r>
              <a:rPr b="1" lang="en">
                <a:solidFill>
                  <a:schemeClr val="dk1"/>
                </a:solidFill>
              </a:rPr>
              <a:t>answer</a:t>
            </a:r>
            <a:r>
              <a:rPr lang="en">
                <a:solidFill>
                  <a:schemeClr val="dk1"/>
                </a:solidFill>
              </a:rPr>
              <a:t> underneath.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92261edbb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92261ed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POINT CARD PAGE</a:t>
            </a:r>
            <a:r>
              <a:rPr lang="en"/>
              <a:t> This page is provided so you can replace the cards after each game. Select all cards, copy (don’t cut), and then paste onto slides 1 and 2.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7c1632ad2_0_17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c7c1632ad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CLUES</a:t>
            </a:r>
            <a:r>
              <a:rPr lang="en"/>
              <a:t> A fresh copy with no point cards for easy viewing and printing.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c7c1632ad2_0_20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c7c1632ad2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ANSWERS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A fresh copy with no point cards for easy viewing and printing.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22" Type="http://schemas.openxmlformats.org/officeDocument/2006/relationships/image" Target="../media/image24.png"/><Relationship Id="rId21" Type="http://schemas.openxmlformats.org/officeDocument/2006/relationships/image" Target="../media/image11.png"/><Relationship Id="rId24" Type="http://schemas.openxmlformats.org/officeDocument/2006/relationships/image" Target="../media/image19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8.png"/><Relationship Id="rId26" Type="http://schemas.openxmlformats.org/officeDocument/2006/relationships/image" Target="../media/image28.png"/><Relationship Id="rId25" Type="http://schemas.openxmlformats.org/officeDocument/2006/relationships/image" Target="../media/image20.png"/><Relationship Id="rId28" Type="http://schemas.openxmlformats.org/officeDocument/2006/relationships/image" Target="../media/image27.png"/><Relationship Id="rId27" Type="http://schemas.openxmlformats.org/officeDocument/2006/relationships/image" Target="../media/image29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29" Type="http://schemas.openxmlformats.org/officeDocument/2006/relationships/image" Target="../media/image31.png"/><Relationship Id="rId7" Type="http://schemas.openxmlformats.org/officeDocument/2006/relationships/image" Target="../media/image17.png"/><Relationship Id="rId8" Type="http://schemas.openxmlformats.org/officeDocument/2006/relationships/image" Target="../media/image6.png"/><Relationship Id="rId31" Type="http://schemas.openxmlformats.org/officeDocument/2006/relationships/image" Target="../media/image32.png"/><Relationship Id="rId30" Type="http://schemas.openxmlformats.org/officeDocument/2006/relationships/image" Target="../media/image23.png"/><Relationship Id="rId11" Type="http://schemas.openxmlformats.org/officeDocument/2006/relationships/image" Target="../media/image14.png"/><Relationship Id="rId10" Type="http://schemas.openxmlformats.org/officeDocument/2006/relationships/image" Target="../media/image5.png"/><Relationship Id="rId32" Type="http://schemas.openxmlformats.org/officeDocument/2006/relationships/image" Target="../media/image30.png"/><Relationship Id="rId13" Type="http://schemas.openxmlformats.org/officeDocument/2006/relationships/image" Target="../media/image25.png"/><Relationship Id="rId12" Type="http://schemas.openxmlformats.org/officeDocument/2006/relationships/image" Target="../media/image8.png"/><Relationship Id="rId15" Type="http://schemas.openxmlformats.org/officeDocument/2006/relationships/image" Target="../media/image9.png"/><Relationship Id="rId14" Type="http://schemas.openxmlformats.org/officeDocument/2006/relationships/image" Target="../media/image12.png"/><Relationship Id="rId17" Type="http://schemas.openxmlformats.org/officeDocument/2006/relationships/image" Target="../media/image15.png"/><Relationship Id="rId16" Type="http://schemas.openxmlformats.org/officeDocument/2006/relationships/image" Target="../media/image26.png"/><Relationship Id="rId19" Type="http://schemas.openxmlformats.org/officeDocument/2006/relationships/image" Target="../media/image16.png"/><Relationship Id="rId1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22" Type="http://schemas.openxmlformats.org/officeDocument/2006/relationships/image" Target="../media/image24.png"/><Relationship Id="rId21" Type="http://schemas.openxmlformats.org/officeDocument/2006/relationships/image" Target="../media/image11.png"/><Relationship Id="rId24" Type="http://schemas.openxmlformats.org/officeDocument/2006/relationships/image" Target="../media/image19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2.png"/><Relationship Id="rId4" Type="http://schemas.openxmlformats.org/officeDocument/2006/relationships/image" Target="../media/image1.png"/><Relationship Id="rId9" Type="http://schemas.openxmlformats.org/officeDocument/2006/relationships/image" Target="../media/image18.png"/><Relationship Id="rId26" Type="http://schemas.openxmlformats.org/officeDocument/2006/relationships/image" Target="../media/image28.png"/><Relationship Id="rId25" Type="http://schemas.openxmlformats.org/officeDocument/2006/relationships/image" Target="../media/image20.png"/><Relationship Id="rId28" Type="http://schemas.openxmlformats.org/officeDocument/2006/relationships/image" Target="../media/image27.png"/><Relationship Id="rId27" Type="http://schemas.openxmlformats.org/officeDocument/2006/relationships/image" Target="../media/image29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29" Type="http://schemas.openxmlformats.org/officeDocument/2006/relationships/image" Target="../media/image31.png"/><Relationship Id="rId7" Type="http://schemas.openxmlformats.org/officeDocument/2006/relationships/image" Target="../media/image17.png"/><Relationship Id="rId8" Type="http://schemas.openxmlformats.org/officeDocument/2006/relationships/image" Target="../media/image6.png"/><Relationship Id="rId31" Type="http://schemas.openxmlformats.org/officeDocument/2006/relationships/image" Target="../media/image32.png"/><Relationship Id="rId30" Type="http://schemas.openxmlformats.org/officeDocument/2006/relationships/image" Target="../media/image23.png"/><Relationship Id="rId11" Type="http://schemas.openxmlformats.org/officeDocument/2006/relationships/image" Target="../media/image14.png"/><Relationship Id="rId10" Type="http://schemas.openxmlformats.org/officeDocument/2006/relationships/image" Target="../media/image5.png"/><Relationship Id="rId32" Type="http://schemas.openxmlformats.org/officeDocument/2006/relationships/image" Target="../media/image30.png"/><Relationship Id="rId13" Type="http://schemas.openxmlformats.org/officeDocument/2006/relationships/image" Target="../media/image25.png"/><Relationship Id="rId12" Type="http://schemas.openxmlformats.org/officeDocument/2006/relationships/image" Target="../media/image8.png"/><Relationship Id="rId15" Type="http://schemas.openxmlformats.org/officeDocument/2006/relationships/image" Target="../media/image9.png"/><Relationship Id="rId14" Type="http://schemas.openxmlformats.org/officeDocument/2006/relationships/image" Target="../media/image12.png"/><Relationship Id="rId17" Type="http://schemas.openxmlformats.org/officeDocument/2006/relationships/image" Target="../media/image15.png"/><Relationship Id="rId16" Type="http://schemas.openxmlformats.org/officeDocument/2006/relationships/image" Target="../media/image26.png"/><Relationship Id="rId19" Type="http://schemas.openxmlformats.org/officeDocument/2006/relationships/image" Target="../media/image16.png"/><Relationship Id="rId1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22" Type="http://schemas.openxmlformats.org/officeDocument/2006/relationships/image" Target="../media/image24.png"/><Relationship Id="rId21" Type="http://schemas.openxmlformats.org/officeDocument/2006/relationships/image" Target="../media/image11.png"/><Relationship Id="rId24" Type="http://schemas.openxmlformats.org/officeDocument/2006/relationships/image" Target="../media/image19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3.png"/><Relationship Id="rId4" Type="http://schemas.openxmlformats.org/officeDocument/2006/relationships/image" Target="../media/image1.png"/><Relationship Id="rId9" Type="http://schemas.openxmlformats.org/officeDocument/2006/relationships/image" Target="../media/image18.png"/><Relationship Id="rId26" Type="http://schemas.openxmlformats.org/officeDocument/2006/relationships/image" Target="../media/image28.png"/><Relationship Id="rId25" Type="http://schemas.openxmlformats.org/officeDocument/2006/relationships/image" Target="../media/image20.png"/><Relationship Id="rId28" Type="http://schemas.openxmlformats.org/officeDocument/2006/relationships/image" Target="../media/image27.png"/><Relationship Id="rId27" Type="http://schemas.openxmlformats.org/officeDocument/2006/relationships/image" Target="../media/image29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29" Type="http://schemas.openxmlformats.org/officeDocument/2006/relationships/image" Target="../media/image31.png"/><Relationship Id="rId7" Type="http://schemas.openxmlformats.org/officeDocument/2006/relationships/image" Target="../media/image17.png"/><Relationship Id="rId8" Type="http://schemas.openxmlformats.org/officeDocument/2006/relationships/image" Target="../media/image6.png"/><Relationship Id="rId31" Type="http://schemas.openxmlformats.org/officeDocument/2006/relationships/image" Target="../media/image32.png"/><Relationship Id="rId30" Type="http://schemas.openxmlformats.org/officeDocument/2006/relationships/image" Target="../media/image23.png"/><Relationship Id="rId11" Type="http://schemas.openxmlformats.org/officeDocument/2006/relationships/image" Target="../media/image14.png"/><Relationship Id="rId10" Type="http://schemas.openxmlformats.org/officeDocument/2006/relationships/image" Target="../media/image5.png"/><Relationship Id="rId32" Type="http://schemas.openxmlformats.org/officeDocument/2006/relationships/image" Target="../media/image30.png"/><Relationship Id="rId13" Type="http://schemas.openxmlformats.org/officeDocument/2006/relationships/image" Target="../media/image25.png"/><Relationship Id="rId12" Type="http://schemas.openxmlformats.org/officeDocument/2006/relationships/image" Target="../media/image8.png"/><Relationship Id="rId15" Type="http://schemas.openxmlformats.org/officeDocument/2006/relationships/image" Target="../media/image9.png"/><Relationship Id="rId14" Type="http://schemas.openxmlformats.org/officeDocument/2006/relationships/image" Target="../media/image12.png"/><Relationship Id="rId17" Type="http://schemas.openxmlformats.org/officeDocument/2006/relationships/image" Target="../media/image15.png"/><Relationship Id="rId16" Type="http://schemas.openxmlformats.org/officeDocument/2006/relationships/image" Target="../media/image26.png"/><Relationship Id="rId19" Type="http://schemas.openxmlformats.org/officeDocument/2006/relationships/image" Target="../media/image16.png"/><Relationship Id="rId18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421250" y="116370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grow on a tree. I’m high in fiber and my name rhymes with bear.</a:t>
            </a:r>
            <a:endParaRPr/>
          </a:p>
        </p:txBody>
      </p:sp>
      <p:sp>
        <p:nvSpPr>
          <p:cNvPr id="59" name="Google Shape;59;p14"/>
          <p:cNvSpPr txBox="1"/>
          <p:nvPr/>
        </p:nvSpPr>
        <p:spPr>
          <a:xfrm>
            <a:off x="421250" y="2280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give you loads of vitamin C and antioxidants. Add banana and make me a smoothie.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228815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main job is to give you beta-carotene to help your eyes and immune system.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2292325" y="2322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give you tons of vitamins but I’m also high in fiber &amp; protein. I grow in a pod with friends.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16935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tiny, and when I’m brown, I’m a whole grain with healthy </a:t>
            </a:r>
            <a:r>
              <a:rPr lang="en"/>
              <a:t>fiber. Stir fry me with veggies!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6041463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I’m a lean protein when grilled or roasted and not deep fried. Why did I cross the road?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791360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common source of the calcium you need. Drink me plain or add a little chocolate.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913600" y="2280813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to choose from! Swiss, sharp, blue, or Muenster. Choose low-fat when you can.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7919575" y="3541963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packed with plant protein. When I’m fortified with calcium I’m a dairy alternative drink.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7917475" y="4860288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your calcium in traditional or Greek versions.</a:t>
            </a:r>
            <a:r>
              <a:rPr lang="en">
                <a:solidFill>
                  <a:schemeClr val="dk1"/>
                </a:solidFill>
              </a:rPr>
              <a:t> Mix me with granola and fruit for breakfast.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7917450" y="606855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creamy drink full of calcium, but no lactose, for those who can’t tolerate it.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6040425" y="606855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sizes and colors. I’m a plant-based powerhouse full of dietary fiber.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6041463" y="48976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Complete protein in a perfect package. Just don’t drop me before I’m cooked.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6041463" y="3616713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I’ve got your protein, plus heart healthy omega-3 fatty acids.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6041463" y="23097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make milk, tofu, and many other things. I’m one of the best sources of plant protein.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4165463" y="2322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great </a:t>
            </a:r>
            <a:r>
              <a:rPr i="1" lang="en"/>
              <a:t>meal</a:t>
            </a:r>
            <a:r>
              <a:rPr lang="en"/>
              <a:t> in the morning, and a main ingredient in granola. I’m full of heart-healthy fiber.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21250" y="35419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member of the rose family. I’m crunchy and I’m called cider when you drink me.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21250" y="48031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my potassium is good for your heart. I’m classified as a berry but I don’t look like one.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21250" y="60488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little hairy on the outside.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packed with vitamin C and potassium inside.</a:t>
            </a:r>
            <a:endParaRPr/>
          </a:p>
        </p:txBody>
      </p:sp>
      <p:sp>
        <p:nvSpPr>
          <p:cNvPr id="77" name="Google Shape;77;p14"/>
          <p:cNvSpPr txBox="1"/>
          <p:nvPr/>
        </p:nvSpPr>
        <p:spPr>
          <a:xfrm>
            <a:off x="2292325" y="60610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root </a:t>
            </a:r>
            <a:r>
              <a:rPr lang="en"/>
              <a:t>vegetable and pop up in salads. I give you vitamins, minerals and a bitter crunch.</a:t>
            </a:r>
            <a:endParaRPr/>
          </a:p>
        </p:txBody>
      </p:sp>
      <p:sp>
        <p:nvSpPr>
          <p:cNvPr id="78" name="Google Shape;78;p14"/>
          <p:cNvSpPr txBox="1"/>
          <p:nvPr/>
        </p:nvSpPr>
        <p:spPr>
          <a:xfrm>
            <a:off x="4163388" y="61762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bread can be dark or marbled. I’m high in fiber and important minerals.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4165475" y="48040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looked for me as a veggie, but as a popped whole grain I make a healthy snack. </a:t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2278750" y="481600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can be spicy or sweet and when you crunch me I give you loads of vitamin C.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2288150" y="3563438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leafy green with many varieties. Add other veggies to me to make a </a:t>
            </a:r>
            <a:r>
              <a:rPr lang="en"/>
              <a:t>healthy</a:t>
            </a:r>
            <a:r>
              <a:rPr lang="en"/>
              <a:t> salad.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4163375" y="36711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make most of your bread and am most </a:t>
            </a:r>
            <a:r>
              <a:rPr lang="en"/>
              <a:t>nutritious</a:t>
            </a:r>
            <a:r>
              <a:rPr lang="en"/>
              <a:t> when eaten </a:t>
            </a:r>
            <a:r>
              <a:rPr i="1" lang="en"/>
              <a:t>whole</a:t>
            </a:r>
            <a:r>
              <a:rPr lang="en"/>
              <a:t>.</a:t>
            </a:r>
            <a:endParaRPr/>
          </a:p>
        </p:txBody>
      </p:sp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1947" y="1078215"/>
            <a:ext cx="1837944" cy="1222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1091" y="2339758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01091" y="3594873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01091" y="4833496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01091" y="6091100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3490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3490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3490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3490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152112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152112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022046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2046" y="2339758"/>
            <a:ext cx="1828800" cy="1225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2046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022046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022046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284927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284927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284927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2284927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284927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4152112" y="1078215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4152112" y="2339758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4152112" y="3594873"/>
            <a:ext cx="1828800" cy="122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383490" y="6091100"/>
            <a:ext cx="18288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/>
        </p:nvSpPr>
        <p:spPr>
          <a:xfrm>
            <a:off x="4212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Pear</a:t>
            </a:r>
            <a:endParaRPr b="1" i="1"/>
          </a:p>
        </p:txBody>
      </p:sp>
      <p:sp>
        <p:nvSpPr>
          <p:cNvPr id="117" name="Google Shape;117;p15"/>
          <p:cNvSpPr txBox="1"/>
          <p:nvPr/>
        </p:nvSpPr>
        <p:spPr>
          <a:xfrm>
            <a:off x="4212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Strawberry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22881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Carrot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22881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Peas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41693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Rice</a:t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>
            <a:off x="6038625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Chicken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79174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Milk</a:t>
            </a:r>
            <a:endParaRPr/>
          </a:p>
        </p:txBody>
      </p:sp>
      <p:sp>
        <p:nvSpPr>
          <p:cNvPr id="123" name="Google Shape;123;p15"/>
          <p:cNvSpPr txBox="1"/>
          <p:nvPr/>
        </p:nvSpPr>
        <p:spPr>
          <a:xfrm>
            <a:off x="79174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Cheese</a:t>
            </a:r>
            <a:endParaRPr/>
          </a:p>
        </p:txBody>
      </p:sp>
      <p:sp>
        <p:nvSpPr>
          <p:cNvPr id="124" name="Google Shape;124;p15"/>
          <p:cNvSpPr txBox="1"/>
          <p:nvPr/>
        </p:nvSpPr>
        <p:spPr>
          <a:xfrm>
            <a:off x="7917450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Soy Milk</a:t>
            </a:r>
            <a:endParaRPr/>
          </a:p>
        </p:txBody>
      </p:sp>
      <p:sp>
        <p:nvSpPr>
          <p:cNvPr id="125" name="Google Shape;125;p15"/>
          <p:cNvSpPr txBox="1"/>
          <p:nvPr/>
        </p:nvSpPr>
        <p:spPr>
          <a:xfrm>
            <a:off x="79174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Yogurt</a:t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>
            <a:off x="7917450" y="64072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Lactose-free Milk</a:t>
            </a:r>
            <a:endParaRPr/>
          </a:p>
        </p:txBody>
      </p:sp>
      <p:sp>
        <p:nvSpPr>
          <p:cNvPr id="127" name="Google Shape;127;p15"/>
          <p:cNvSpPr txBox="1"/>
          <p:nvPr/>
        </p:nvSpPr>
        <p:spPr>
          <a:xfrm>
            <a:off x="6038625" y="64072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Beans</a:t>
            </a:r>
            <a:endParaRPr/>
          </a:p>
        </p:txBody>
      </p:sp>
      <p:sp>
        <p:nvSpPr>
          <p:cNvPr id="128" name="Google Shape;128;p15"/>
          <p:cNvSpPr txBox="1"/>
          <p:nvPr/>
        </p:nvSpPr>
        <p:spPr>
          <a:xfrm>
            <a:off x="6038625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Eggs</a:t>
            </a:r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6038625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Fish</a:t>
            </a:r>
            <a:endParaRPr/>
          </a:p>
        </p:txBody>
      </p:sp>
      <p:sp>
        <p:nvSpPr>
          <p:cNvPr id="130" name="Google Shape;130;p15"/>
          <p:cNvSpPr txBox="1"/>
          <p:nvPr/>
        </p:nvSpPr>
        <p:spPr>
          <a:xfrm>
            <a:off x="6038625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Soy</a:t>
            </a:r>
            <a:endParaRPr/>
          </a:p>
        </p:txBody>
      </p:sp>
      <p:sp>
        <p:nvSpPr>
          <p:cNvPr id="131" name="Google Shape;131;p15"/>
          <p:cNvSpPr txBox="1"/>
          <p:nvPr/>
        </p:nvSpPr>
        <p:spPr>
          <a:xfrm>
            <a:off x="4163388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Oats</a:t>
            </a:r>
            <a:endParaRPr/>
          </a:p>
        </p:txBody>
      </p:sp>
      <p:sp>
        <p:nvSpPr>
          <p:cNvPr id="132" name="Google Shape;132;p15"/>
          <p:cNvSpPr txBox="1"/>
          <p:nvPr/>
        </p:nvSpPr>
        <p:spPr>
          <a:xfrm>
            <a:off x="421250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Apple</a:t>
            </a:r>
            <a:endParaRPr/>
          </a:p>
        </p:txBody>
      </p:sp>
      <p:sp>
        <p:nvSpPr>
          <p:cNvPr id="133" name="Google Shape;133;p15"/>
          <p:cNvSpPr txBox="1"/>
          <p:nvPr/>
        </p:nvSpPr>
        <p:spPr>
          <a:xfrm>
            <a:off x="4212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Banana</a:t>
            </a:r>
            <a:endParaRPr/>
          </a:p>
        </p:txBody>
      </p:sp>
      <p:sp>
        <p:nvSpPr>
          <p:cNvPr id="134" name="Google Shape;134;p15"/>
          <p:cNvSpPr txBox="1"/>
          <p:nvPr/>
        </p:nvSpPr>
        <p:spPr>
          <a:xfrm>
            <a:off x="421250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Kiwi</a:t>
            </a:r>
            <a:endParaRPr/>
          </a:p>
        </p:txBody>
      </p:sp>
      <p:sp>
        <p:nvSpPr>
          <p:cNvPr id="135" name="Google Shape;135;p15"/>
          <p:cNvSpPr txBox="1"/>
          <p:nvPr/>
        </p:nvSpPr>
        <p:spPr>
          <a:xfrm>
            <a:off x="2288150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Radish</a:t>
            </a:r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4163388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Rye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41362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Corn</a:t>
            </a:r>
            <a:endParaRPr/>
          </a:p>
        </p:txBody>
      </p:sp>
      <p:sp>
        <p:nvSpPr>
          <p:cNvPr id="138" name="Google Shape;138;p15"/>
          <p:cNvSpPr txBox="1"/>
          <p:nvPr/>
        </p:nvSpPr>
        <p:spPr>
          <a:xfrm>
            <a:off x="22881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Peppers</a:t>
            </a:r>
            <a:endParaRPr/>
          </a:p>
        </p:txBody>
      </p:sp>
      <p:sp>
        <p:nvSpPr>
          <p:cNvPr id="139" name="Google Shape;139;p15"/>
          <p:cNvSpPr txBox="1"/>
          <p:nvPr/>
        </p:nvSpPr>
        <p:spPr>
          <a:xfrm>
            <a:off x="2288150" y="3905713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Lettuce</a:t>
            </a:r>
            <a:endParaRPr/>
          </a:p>
        </p:txBody>
      </p:sp>
      <p:sp>
        <p:nvSpPr>
          <p:cNvPr id="140" name="Google Shape;140;p15"/>
          <p:cNvSpPr txBox="1"/>
          <p:nvPr/>
        </p:nvSpPr>
        <p:spPr>
          <a:xfrm>
            <a:off x="4155050" y="3905713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Wheat</a:t>
            </a:r>
            <a:endParaRPr/>
          </a:p>
        </p:txBody>
      </p:sp>
      <p:pic>
        <p:nvPicPr>
          <p:cNvPr id="141" name="Google Shape;14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1947" y="1078215"/>
            <a:ext cx="1837944" cy="1222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1091" y="2339758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01091" y="3594873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01091" y="4833496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01091" y="6091100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3490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3490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3490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3490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152112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152112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022046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2046" y="2339758"/>
            <a:ext cx="1828800" cy="1225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2046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022046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022046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284927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284927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284927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2284927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284927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4152112" y="1078215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4152112" y="2339758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5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4152112" y="3594873"/>
            <a:ext cx="1828800" cy="122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5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383490" y="6091100"/>
            <a:ext cx="18288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1947" y="1078215"/>
            <a:ext cx="1837944" cy="1222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1091" y="2339758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01091" y="3594873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01091" y="4833496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01091" y="6091100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3490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3490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3490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83490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156239" y="4796665"/>
            <a:ext cx="1791757" cy="1198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152112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152112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022046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2046" y="2339758"/>
            <a:ext cx="1828800" cy="1225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2046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022046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022046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284927" y="1078215"/>
            <a:ext cx="1828800" cy="1228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284927" y="2339758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284927" y="3594873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2284927" y="4833496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284927" y="6091100"/>
            <a:ext cx="1828800" cy="122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6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4152112" y="1078215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6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4152112" y="2339758"/>
            <a:ext cx="1828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6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4152112" y="3594873"/>
            <a:ext cx="1828800" cy="122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6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383490" y="6091100"/>
            <a:ext cx="18288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"/>
          <p:cNvSpPr txBox="1"/>
          <p:nvPr/>
        </p:nvSpPr>
        <p:spPr>
          <a:xfrm>
            <a:off x="421250" y="116370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grow on a tree. I’m high in fiber and my name rhymes with bear.</a:t>
            </a:r>
            <a:endParaRPr/>
          </a:p>
        </p:txBody>
      </p:sp>
      <p:sp>
        <p:nvSpPr>
          <p:cNvPr id="208" name="Google Shape;208;p17"/>
          <p:cNvSpPr txBox="1"/>
          <p:nvPr/>
        </p:nvSpPr>
        <p:spPr>
          <a:xfrm>
            <a:off x="421250" y="2280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give you loads of vitamin C and antioxidants. Add banana and make me a smoothie.</a:t>
            </a:r>
            <a:endParaRPr/>
          </a:p>
        </p:txBody>
      </p:sp>
      <p:sp>
        <p:nvSpPr>
          <p:cNvPr id="209" name="Google Shape;209;p17"/>
          <p:cNvSpPr txBox="1"/>
          <p:nvPr/>
        </p:nvSpPr>
        <p:spPr>
          <a:xfrm>
            <a:off x="228815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main job is to give you beta-carotene to help your eyes and immune system.</a:t>
            </a:r>
            <a:endParaRPr/>
          </a:p>
        </p:txBody>
      </p:sp>
      <p:sp>
        <p:nvSpPr>
          <p:cNvPr id="210" name="Google Shape;210;p17"/>
          <p:cNvSpPr txBox="1"/>
          <p:nvPr/>
        </p:nvSpPr>
        <p:spPr>
          <a:xfrm>
            <a:off x="2292325" y="2322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give you tons of vitamins but I’m also high in fiber &amp; protein. I grow in a pod with friends.</a:t>
            </a:r>
            <a:endParaRPr/>
          </a:p>
        </p:txBody>
      </p:sp>
      <p:sp>
        <p:nvSpPr>
          <p:cNvPr id="211" name="Google Shape;211;p17"/>
          <p:cNvSpPr txBox="1"/>
          <p:nvPr/>
        </p:nvSpPr>
        <p:spPr>
          <a:xfrm>
            <a:off x="416935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tiny, and when I’m brown, I’m a whole grain with healthy fiber. Stir fry me with veggies!</a:t>
            </a:r>
            <a:endParaRPr/>
          </a:p>
        </p:txBody>
      </p:sp>
      <p:sp>
        <p:nvSpPr>
          <p:cNvPr id="212" name="Google Shape;212;p17"/>
          <p:cNvSpPr txBox="1"/>
          <p:nvPr/>
        </p:nvSpPr>
        <p:spPr>
          <a:xfrm>
            <a:off x="6041463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I’m a lean protein when grilled or roasted and not deep fried. Why did I cross the road?</a:t>
            </a:r>
            <a:endParaRPr/>
          </a:p>
        </p:txBody>
      </p:sp>
      <p:sp>
        <p:nvSpPr>
          <p:cNvPr id="213" name="Google Shape;213;p17"/>
          <p:cNvSpPr txBox="1"/>
          <p:nvPr/>
        </p:nvSpPr>
        <p:spPr>
          <a:xfrm>
            <a:off x="7913600" y="1065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common source of the calcium you need. Drink me plain or add a little chocolate.</a:t>
            </a:r>
            <a:endParaRPr/>
          </a:p>
        </p:txBody>
      </p:sp>
      <p:sp>
        <p:nvSpPr>
          <p:cNvPr id="214" name="Google Shape;214;p17"/>
          <p:cNvSpPr txBox="1"/>
          <p:nvPr/>
        </p:nvSpPr>
        <p:spPr>
          <a:xfrm>
            <a:off x="7913600" y="2280813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to choose from! Swiss, sharp, blue, or Muenster. Choose low-fat when you can.</a:t>
            </a:r>
            <a:endParaRPr/>
          </a:p>
        </p:txBody>
      </p:sp>
      <p:sp>
        <p:nvSpPr>
          <p:cNvPr id="215" name="Google Shape;215;p17"/>
          <p:cNvSpPr txBox="1"/>
          <p:nvPr/>
        </p:nvSpPr>
        <p:spPr>
          <a:xfrm>
            <a:off x="7919575" y="3541963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packed with plant protein. When I’m fortified with calcium I’m a dairy alternative drink.</a:t>
            </a:r>
            <a:endParaRPr/>
          </a:p>
        </p:txBody>
      </p:sp>
      <p:sp>
        <p:nvSpPr>
          <p:cNvPr id="216" name="Google Shape;216;p17"/>
          <p:cNvSpPr txBox="1"/>
          <p:nvPr/>
        </p:nvSpPr>
        <p:spPr>
          <a:xfrm>
            <a:off x="7917475" y="4860288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your calcium in traditional or Greek versions.</a:t>
            </a:r>
            <a:r>
              <a:rPr lang="en">
                <a:solidFill>
                  <a:schemeClr val="dk1"/>
                </a:solidFill>
              </a:rPr>
              <a:t> Mix me with granola and fruit for breakfast.</a:t>
            </a:r>
            <a:endParaRPr/>
          </a:p>
        </p:txBody>
      </p:sp>
      <p:sp>
        <p:nvSpPr>
          <p:cNvPr id="217" name="Google Shape;217;p17"/>
          <p:cNvSpPr txBox="1"/>
          <p:nvPr/>
        </p:nvSpPr>
        <p:spPr>
          <a:xfrm>
            <a:off x="7917450" y="606855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creamy drink full of calcium, but no lactose, for those who can’t tolerate it.</a:t>
            </a:r>
            <a:endParaRPr/>
          </a:p>
        </p:txBody>
      </p:sp>
      <p:sp>
        <p:nvSpPr>
          <p:cNvPr id="218" name="Google Shape;218;p17"/>
          <p:cNvSpPr txBox="1"/>
          <p:nvPr/>
        </p:nvSpPr>
        <p:spPr>
          <a:xfrm>
            <a:off x="6040425" y="606855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many sizes and colors. I’m a plant-based powerhouse full of dietary fiber.</a:t>
            </a:r>
            <a:endParaRPr/>
          </a:p>
        </p:txBody>
      </p:sp>
      <p:sp>
        <p:nvSpPr>
          <p:cNvPr id="219" name="Google Shape;219;p17"/>
          <p:cNvSpPr txBox="1"/>
          <p:nvPr/>
        </p:nvSpPr>
        <p:spPr>
          <a:xfrm>
            <a:off x="6041463" y="48976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Complete protein in a perfect package. Just don’t drop me before I’m cooked.</a:t>
            </a:r>
            <a:endParaRPr/>
          </a:p>
        </p:txBody>
      </p:sp>
      <p:sp>
        <p:nvSpPr>
          <p:cNvPr id="220" name="Google Shape;220;p17"/>
          <p:cNvSpPr txBox="1"/>
          <p:nvPr/>
        </p:nvSpPr>
        <p:spPr>
          <a:xfrm>
            <a:off x="6041463" y="3616713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I’ve got your protein, plus heart healthy omega-3 fatty acids.</a:t>
            </a:r>
            <a:endParaRPr/>
          </a:p>
        </p:txBody>
      </p:sp>
      <p:sp>
        <p:nvSpPr>
          <p:cNvPr id="221" name="Google Shape;221;p17"/>
          <p:cNvSpPr txBox="1"/>
          <p:nvPr/>
        </p:nvSpPr>
        <p:spPr>
          <a:xfrm>
            <a:off x="6041463" y="23097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make milk, tofu, and many other things. I’m one of the best sources of plant protein.</a:t>
            </a:r>
            <a:endParaRPr/>
          </a:p>
        </p:txBody>
      </p:sp>
      <p:sp>
        <p:nvSpPr>
          <p:cNvPr id="222" name="Google Shape;222;p17"/>
          <p:cNvSpPr txBox="1"/>
          <p:nvPr/>
        </p:nvSpPr>
        <p:spPr>
          <a:xfrm>
            <a:off x="4165463" y="23228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great </a:t>
            </a:r>
            <a:r>
              <a:rPr i="1" lang="en"/>
              <a:t>meal</a:t>
            </a:r>
            <a:r>
              <a:rPr lang="en"/>
              <a:t> in the morning, and a main ingredient in granola. I’m full of heart-healthy fiber.</a:t>
            </a:r>
            <a:endParaRPr/>
          </a:p>
        </p:txBody>
      </p:sp>
      <p:sp>
        <p:nvSpPr>
          <p:cNvPr id="223" name="Google Shape;223;p17"/>
          <p:cNvSpPr txBox="1"/>
          <p:nvPr/>
        </p:nvSpPr>
        <p:spPr>
          <a:xfrm>
            <a:off x="421250" y="35419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member of the rose family. I’m crunchy and I’m called cider when you drink me.</a:t>
            </a:r>
            <a:endParaRPr/>
          </a:p>
        </p:txBody>
      </p:sp>
      <p:sp>
        <p:nvSpPr>
          <p:cNvPr id="224" name="Google Shape;224;p17"/>
          <p:cNvSpPr txBox="1"/>
          <p:nvPr/>
        </p:nvSpPr>
        <p:spPr>
          <a:xfrm>
            <a:off x="421250" y="480312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my potassium is good for your heart. I’m classified as a berry but I don’t look like one.</a:t>
            </a:r>
            <a:endParaRPr/>
          </a:p>
        </p:txBody>
      </p:sp>
      <p:sp>
        <p:nvSpPr>
          <p:cNvPr id="225" name="Google Shape;225;p17"/>
          <p:cNvSpPr txBox="1"/>
          <p:nvPr/>
        </p:nvSpPr>
        <p:spPr>
          <a:xfrm>
            <a:off x="421250" y="60488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little hairy on the outside.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packed with vitamin C and potassium inside.</a:t>
            </a:r>
            <a:endParaRPr/>
          </a:p>
        </p:txBody>
      </p:sp>
      <p:sp>
        <p:nvSpPr>
          <p:cNvPr id="226" name="Google Shape;226;p17"/>
          <p:cNvSpPr txBox="1"/>
          <p:nvPr/>
        </p:nvSpPr>
        <p:spPr>
          <a:xfrm>
            <a:off x="2292325" y="60610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root vegetable and pop up in salads. I give you vitamins, minerals and a bitter crunch.</a:t>
            </a:r>
            <a:endParaRPr/>
          </a:p>
        </p:txBody>
      </p:sp>
      <p:sp>
        <p:nvSpPr>
          <p:cNvPr id="227" name="Google Shape;227;p17"/>
          <p:cNvSpPr txBox="1"/>
          <p:nvPr/>
        </p:nvSpPr>
        <p:spPr>
          <a:xfrm>
            <a:off x="4163388" y="61762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bread can be dark or marbled. I’m high in fiber and important minerals.</a:t>
            </a:r>
            <a:endParaRPr/>
          </a:p>
        </p:txBody>
      </p:sp>
      <p:sp>
        <p:nvSpPr>
          <p:cNvPr id="228" name="Google Shape;228;p17"/>
          <p:cNvSpPr txBox="1"/>
          <p:nvPr/>
        </p:nvSpPr>
        <p:spPr>
          <a:xfrm>
            <a:off x="4165475" y="4804075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looked for me as a veggie, but as a popped whole grain I make a healthy snack. </a:t>
            </a:r>
            <a:endParaRPr/>
          </a:p>
        </p:txBody>
      </p:sp>
      <p:sp>
        <p:nvSpPr>
          <p:cNvPr id="229" name="Google Shape;229;p17"/>
          <p:cNvSpPr txBox="1"/>
          <p:nvPr/>
        </p:nvSpPr>
        <p:spPr>
          <a:xfrm>
            <a:off x="2278750" y="4816000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can be spicy or sweet and when you crunch me I give you loads of vitamin C.</a:t>
            </a:r>
            <a:endParaRPr/>
          </a:p>
        </p:txBody>
      </p:sp>
      <p:sp>
        <p:nvSpPr>
          <p:cNvPr id="230" name="Google Shape;230;p17"/>
          <p:cNvSpPr txBox="1"/>
          <p:nvPr/>
        </p:nvSpPr>
        <p:spPr>
          <a:xfrm>
            <a:off x="2288150" y="3563438"/>
            <a:ext cx="1785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a leafy green with many varieties. Add other veggies to me to make a healthy salad.</a:t>
            </a:r>
            <a:endParaRPr/>
          </a:p>
        </p:txBody>
      </p:sp>
      <p:sp>
        <p:nvSpPr>
          <p:cNvPr id="231" name="Google Shape;231;p17"/>
          <p:cNvSpPr txBox="1"/>
          <p:nvPr/>
        </p:nvSpPr>
        <p:spPr>
          <a:xfrm>
            <a:off x="4163375" y="3671150"/>
            <a:ext cx="178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make most of your bread and am most nutritious when eaten </a:t>
            </a:r>
            <a:r>
              <a:rPr i="1" lang="en"/>
              <a:t>whole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8"/>
          <p:cNvSpPr txBox="1"/>
          <p:nvPr/>
        </p:nvSpPr>
        <p:spPr>
          <a:xfrm>
            <a:off x="4212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Pear</a:t>
            </a:r>
            <a:endParaRPr b="1" i="1"/>
          </a:p>
        </p:txBody>
      </p:sp>
      <p:sp>
        <p:nvSpPr>
          <p:cNvPr id="237" name="Google Shape;237;p18"/>
          <p:cNvSpPr txBox="1"/>
          <p:nvPr/>
        </p:nvSpPr>
        <p:spPr>
          <a:xfrm>
            <a:off x="4212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Strawberry</a:t>
            </a:r>
            <a:endParaRPr/>
          </a:p>
        </p:txBody>
      </p:sp>
      <p:sp>
        <p:nvSpPr>
          <p:cNvPr id="238" name="Google Shape;238;p18"/>
          <p:cNvSpPr txBox="1"/>
          <p:nvPr/>
        </p:nvSpPr>
        <p:spPr>
          <a:xfrm>
            <a:off x="22881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Carrot</a:t>
            </a:r>
            <a:endParaRPr/>
          </a:p>
        </p:txBody>
      </p:sp>
      <p:sp>
        <p:nvSpPr>
          <p:cNvPr id="239" name="Google Shape;239;p18"/>
          <p:cNvSpPr txBox="1"/>
          <p:nvPr/>
        </p:nvSpPr>
        <p:spPr>
          <a:xfrm>
            <a:off x="22881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Peas</a:t>
            </a:r>
            <a:endParaRPr/>
          </a:p>
        </p:txBody>
      </p:sp>
      <p:sp>
        <p:nvSpPr>
          <p:cNvPr id="240" name="Google Shape;240;p18"/>
          <p:cNvSpPr txBox="1"/>
          <p:nvPr/>
        </p:nvSpPr>
        <p:spPr>
          <a:xfrm>
            <a:off x="41693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Rice</a:t>
            </a:r>
            <a:endParaRPr/>
          </a:p>
        </p:txBody>
      </p:sp>
      <p:sp>
        <p:nvSpPr>
          <p:cNvPr id="241" name="Google Shape;241;p18"/>
          <p:cNvSpPr txBox="1"/>
          <p:nvPr/>
        </p:nvSpPr>
        <p:spPr>
          <a:xfrm>
            <a:off x="6038625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Chicken</a:t>
            </a:r>
            <a:endParaRPr/>
          </a:p>
        </p:txBody>
      </p:sp>
      <p:sp>
        <p:nvSpPr>
          <p:cNvPr id="242" name="Google Shape;242;p18"/>
          <p:cNvSpPr txBox="1"/>
          <p:nvPr/>
        </p:nvSpPr>
        <p:spPr>
          <a:xfrm>
            <a:off x="7917450" y="139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Milk</a:t>
            </a:r>
            <a:endParaRPr/>
          </a:p>
        </p:txBody>
      </p:sp>
      <p:sp>
        <p:nvSpPr>
          <p:cNvPr id="243" name="Google Shape;243;p18"/>
          <p:cNvSpPr txBox="1"/>
          <p:nvPr/>
        </p:nvSpPr>
        <p:spPr>
          <a:xfrm>
            <a:off x="7917450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Cheese</a:t>
            </a:r>
            <a:endParaRPr/>
          </a:p>
        </p:txBody>
      </p:sp>
      <p:sp>
        <p:nvSpPr>
          <p:cNvPr id="244" name="Google Shape;244;p18"/>
          <p:cNvSpPr txBox="1"/>
          <p:nvPr/>
        </p:nvSpPr>
        <p:spPr>
          <a:xfrm>
            <a:off x="7917450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Soy Milk</a:t>
            </a:r>
            <a:endParaRPr/>
          </a:p>
        </p:txBody>
      </p:sp>
      <p:sp>
        <p:nvSpPr>
          <p:cNvPr id="245" name="Google Shape;245;p18"/>
          <p:cNvSpPr txBox="1"/>
          <p:nvPr/>
        </p:nvSpPr>
        <p:spPr>
          <a:xfrm>
            <a:off x="79174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Yogurt</a:t>
            </a:r>
            <a:endParaRPr/>
          </a:p>
        </p:txBody>
      </p:sp>
      <p:sp>
        <p:nvSpPr>
          <p:cNvPr id="246" name="Google Shape;246;p18"/>
          <p:cNvSpPr txBox="1"/>
          <p:nvPr/>
        </p:nvSpPr>
        <p:spPr>
          <a:xfrm>
            <a:off x="7917450" y="64072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Lactose-free Milk</a:t>
            </a:r>
            <a:endParaRPr/>
          </a:p>
        </p:txBody>
      </p:sp>
      <p:sp>
        <p:nvSpPr>
          <p:cNvPr id="247" name="Google Shape;247;p18"/>
          <p:cNvSpPr txBox="1"/>
          <p:nvPr/>
        </p:nvSpPr>
        <p:spPr>
          <a:xfrm>
            <a:off x="6038625" y="64072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Beans</a:t>
            </a:r>
            <a:endParaRPr/>
          </a:p>
        </p:txBody>
      </p:sp>
      <p:sp>
        <p:nvSpPr>
          <p:cNvPr id="248" name="Google Shape;248;p18"/>
          <p:cNvSpPr txBox="1"/>
          <p:nvPr/>
        </p:nvSpPr>
        <p:spPr>
          <a:xfrm>
            <a:off x="6038625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Eggs</a:t>
            </a:r>
            <a:endParaRPr/>
          </a:p>
        </p:txBody>
      </p:sp>
      <p:sp>
        <p:nvSpPr>
          <p:cNvPr id="249" name="Google Shape;249;p18"/>
          <p:cNvSpPr txBox="1"/>
          <p:nvPr/>
        </p:nvSpPr>
        <p:spPr>
          <a:xfrm>
            <a:off x="6038625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Fish</a:t>
            </a:r>
            <a:endParaRPr/>
          </a:p>
        </p:txBody>
      </p:sp>
      <p:sp>
        <p:nvSpPr>
          <p:cNvPr id="250" name="Google Shape;250;p18"/>
          <p:cNvSpPr txBox="1"/>
          <p:nvPr/>
        </p:nvSpPr>
        <p:spPr>
          <a:xfrm>
            <a:off x="6038625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Soy</a:t>
            </a:r>
            <a:endParaRPr/>
          </a:p>
        </p:txBody>
      </p:sp>
      <p:sp>
        <p:nvSpPr>
          <p:cNvPr id="251" name="Google Shape;251;p18"/>
          <p:cNvSpPr txBox="1"/>
          <p:nvPr/>
        </p:nvSpPr>
        <p:spPr>
          <a:xfrm>
            <a:off x="4163388" y="2659125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Oats</a:t>
            </a:r>
            <a:endParaRPr/>
          </a:p>
        </p:txBody>
      </p:sp>
      <p:sp>
        <p:nvSpPr>
          <p:cNvPr id="252" name="Google Shape;252;p18"/>
          <p:cNvSpPr txBox="1"/>
          <p:nvPr/>
        </p:nvSpPr>
        <p:spPr>
          <a:xfrm>
            <a:off x="421250" y="38997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Apple</a:t>
            </a:r>
            <a:endParaRPr/>
          </a:p>
        </p:txBody>
      </p:sp>
      <p:sp>
        <p:nvSpPr>
          <p:cNvPr id="253" name="Google Shape;253;p18"/>
          <p:cNvSpPr txBox="1"/>
          <p:nvPr/>
        </p:nvSpPr>
        <p:spPr>
          <a:xfrm>
            <a:off x="4212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Banana</a:t>
            </a:r>
            <a:endParaRPr/>
          </a:p>
        </p:txBody>
      </p:sp>
      <p:sp>
        <p:nvSpPr>
          <p:cNvPr id="254" name="Google Shape;254;p18"/>
          <p:cNvSpPr txBox="1"/>
          <p:nvPr/>
        </p:nvSpPr>
        <p:spPr>
          <a:xfrm>
            <a:off x="421250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Kiwi</a:t>
            </a:r>
            <a:endParaRPr/>
          </a:p>
        </p:txBody>
      </p:sp>
      <p:sp>
        <p:nvSpPr>
          <p:cNvPr id="255" name="Google Shape;255;p18"/>
          <p:cNvSpPr txBox="1"/>
          <p:nvPr/>
        </p:nvSpPr>
        <p:spPr>
          <a:xfrm>
            <a:off x="2288150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Radish</a:t>
            </a:r>
            <a:endParaRPr/>
          </a:p>
        </p:txBody>
      </p:sp>
      <p:sp>
        <p:nvSpPr>
          <p:cNvPr id="256" name="Google Shape;256;p18"/>
          <p:cNvSpPr txBox="1"/>
          <p:nvPr/>
        </p:nvSpPr>
        <p:spPr>
          <a:xfrm>
            <a:off x="4163388" y="640485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Rye</a:t>
            </a:r>
            <a:endParaRPr/>
          </a:p>
        </p:txBody>
      </p:sp>
      <p:sp>
        <p:nvSpPr>
          <p:cNvPr id="257" name="Google Shape;257;p18"/>
          <p:cNvSpPr txBox="1"/>
          <p:nvPr/>
        </p:nvSpPr>
        <p:spPr>
          <a:xfrm>
            <a:off x="41362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Corn</a:t>
            </a:r>
            <a:endParaRPr/>
          </a:p>
        </p:txBody>
      </p:sp>
      <p:sp>
        <p:nvSpPr>
          <p:cNvPr id="258" name="Google Shape;258;p18"/>
          <p:cNvSpPr txBox="1"/>
          <p:nvPr/>
        </p:nvSpPr>
        <p:spPr>
          <a:xfrm>
            <a:off x="2288150" y="5152300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Peppers</a:t>
            </a:r>
            <a:endParaRPr/>
          </a:p>
        </p:txBody>
      </p:sp>
      <p:sp>
        <p:nvSpPr>
          <p:cNvPr id="259" name="Google Shape;259;p18"/>
          <p:cNvSpPr txBox="1"/>
          <p:nvPr/>
        </p:nvSpPr>
        <p:spPr>
          <a:xfrm>
            <a:off x="2288150" y="3905713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Lettuce</a:t>
            </a:r>
            <a:endParaRPr/>
          </a:p>
        </p:txBody>
      </p:sp>
      <p:sp>
        <p:nvSpPr>
          <p:cNvPr id="260" name="Google Shape;260;p18"/>
          <p:cNvSpPr txBox="1"/>
          <p:nvPr/>
        </p:nvSpPr>
        <p:spPr>
          <a:xfrm>
            <a:off x="4155050" y="3905713"/>
            <a:ext cx="178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chemeClr val="dk1"/>
                </a:solidFill>
              </a:rPr>
              <a:t>Wheat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