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b9ac36882d_0_5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b9ac36882d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b9ac36882d_0_6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b9ac36882d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b9ac36882d_0_6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b9ac36882d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b9ac36882d_0_7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b9ac36882d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b9ac36882d_0_7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b9ac36882d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b9ac36882d_0_8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b9ac36882d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b9ac36882d_0_9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b9ac36882d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b9ac36882d_0_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b9ac36882d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b9ac36882d_0_1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b9ac36882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b9ac36882d_0_1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b9ac36882d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b9ac36882d_0_2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b9ac36882d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b9ac36882d_0_3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b9ac36882d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b9ac36882d_0_3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b9ac36882d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b9ac36882d_0_4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b9ac36882d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b9ac36882d_0_4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b9ac36882d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ANTIOXIDANT</a:t>
            </a:r>
            <a:endParaRPr b="1" sz="3400"/>
          </a:p>
        </p:txBody>
      </p:sp>
      <p:sp>
        <p:nvSpPr>
          <p:cNvPr id="55" name="Google Shape;55;p13"/>
          <p:cNvSpPr txBox="1"/>
          <p:nvPr/>
        </p:nvSpPr>
        <p:spPr>
          <a:xfrm>
            <a:off x="832050" y="3569975"/>
            <a:ext cx="6108300" cy="3879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 substance that protects body cells against damage from free radicals, which play a role in heart disease, cancer, and other diseases. The body makes some antioxidants while others are found in food including certain vitamins, minerals and plant compounds.</a:t>
            </a:r>
            <a:endParaRPr sz="3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7" name="Shape 107"/>
        <p:cNvGrpSpPr/>
        <p:nvPr/>
      </p:nvGrpSpPr>
      <p:grpSpPr>
        <a:xfrm>
          <a:off x="0" y="0"/>
          <a:ext cx="0" cy="0"/>
          <a:chOff x="0" y="0"/>
          <a:chExt cx="0" cy="0"/>
        </a:xfrm>
      </p:grpSpPr>
      <p:sp>
        <p:nvSpPr>
          <p:cNvPr id="108" name="Google Shape;108;p22"/>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PROCESSED FOOD</a:t>
            </a:r>
            <a:endParaRPr b="1" sz="3400"/>
          </a:p>
        </p:txBody>
      </p:sp>
      <p:sp>
        <p:nvSpPr>
          <p:cNvPr id="109" name="Google Shape;109;p22"/>
          <p:cNvSpPr txBox="1"/>
          <p:nvPr/>
        </p:nvSpPr>
        <p:spPr>
          <a:xfrm>
            <a:off x="832050" y="3569975"/>
            <a:ext cx="6108300" cy="4340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t>
            </a:r>
            <a:r>
              <a:rPr lang="en" sz="3000"/>
              <a:t>Any food that has been mechanically or chemically changed to preserve, package, or otherwise prepare. Foods range from minimally processed to ultra processed. In general, foods become less nutritious as they move in the direction of ultra processed.</a:t>
            </a:r>
            <a:endParaRPr sz="3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3" name="Shape 113"/>
        <p:cNvGrpSpPr/>
        <p:nvPr/>
      </p:nvGrpSpPr>
      <p:grpSpPr>
        <a:xfrm>
          <a:off x="0" y="0"/>
          <a:ext cx="0" cy="0"/>
          <a:chOff x="0" y="0"/>
          <a:chExt cx="0" cy="0"/>
        </a:xfrm>
      </p:grpSpPr>
      <p:sp>
        <p:nvSpPr>
          <p:cNvPr id="114" name="Google Shape;114;p23"/>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SATURATED FAT</a:t>
            </a:r>
            <a:endParaRPr b="1" sz="3400"/>
          </a:p>
        </p:txBody>
      </p:sp>
      <p:sp>
        <p:nvSpPr>
          <p:cNvPr id="115" name="Google Shape;115;p23"/>
          <p:cNvSpPr txBox="1"/>
          <p:nvPr/>
        </p:nvSpPr>
        <p:spPr>
          <a:xfrm>
            <a:off x="832050" y="3569975"/>
            <a:ext cx="61083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t>
            </a:r>
            <a:r>
              <a:rPr lang="en" sz="3000"/>
              <a:t>Fats that are usually solid at room temperature and can raise LDL (bad) cholesterol, and may contribute to heart disease. It’s recommended that saturated fat be eaten in moderation.</a:t>
            </a: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9" name="Shape 119"/>
        <p:cNvGrpSpPr/>
        <p:nvPr/>
      </p:nvGrpSpPr>
      <p:grpSpPr>
        <a:xfrm>
          <a:off x="0" y="0"/>
          <a:ext cx="0" cy="0"/>
          <a:chOff x="0" y="0"/>
          <a:chExt cx="0" cy="0"/>
        </a:xfrm>
      </p:grpSpPr>
      <p:sp>
        <p:nvSpPr>
          <p:cNvPr id="120" name="Google Shape;120;p24"/>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TRANS</a:t>
            </a:r>
            <a:r>
              <a:rPr b="1" lang="en" sz="3400"/>
              <a:t> FAT</a:t>
            </a:r>
            <a:endParaRPr b="1" sz="3400"/>
          </a:p>
        </p:txBody>
      </p:sp>
      <p:sp>
        <p:nvSpPr>
          <p:cNvPr id="121" name="Google Shape;121;p24"/>
          <p:cNvSpPr txBox="1"/>
          <p:nvPr/>
        </p:nvSpPr>
        <p:spPr>
          <a:xfrm>
            <a:off x="832050" y="3569975"/>
            <a:ext cx="61083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t>
            </a:r>
            <a:r>
              <a:rPr lang="en" sz="3000"/>
              <a:t>Fats that are mainly found in ultra processed foods and have been shown to raise LDL (bad) cholesterol and lower HDL (good) cholesterol. Eating trans fats increases the risk of heart disease.</a:t>
            </a:r>
            <a:endParaRPr sz="3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5" name="Shape 125"/>
        <p:cNvGrpSpPr/>
        <p:nvPr/>
      </p:nvGrpSpPr>
      <p:grpSpPr>
        <a:xfrm>
          <a:off x="0" y="0"/>
          <a:ext cx="0" cy="0"/>
          <a:chOff x="0" y="0"/>
          <a:chExt cx="0" cy="0"/>
        </a:xfrm>
      </p:grpSpPr>
      <p:sp>
        <p:nvSpPr>
          <p:cNvPr id="126" name="Google Shape;126;p25"/>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UNSATURATED</a:t>
            </a:r>
            <a:r>
              <a:rPr b="1" lang="en" sz="3400"/>
              <a:t> FAT</a:t>
            </a:r>
            <a:endParaRPr b="1" sz="3400"/>
          </a:p>
        </p:txBody>
      </p:sp>
      <p:sp>
        <p:nvSpPr>
          <p:cNvPr id="127" name="Google Shape;127;p25"/>
          <p:cNvSpPr txBox="1"/>
          <p:nvPr/>
        </p:nvSpPr>
        <p:spPr>
          <a:xfrm>
            <a:off x="832050" y="3569975"/>
            <a:ext cx="6108300" cy="4340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t>
            </a:r>
            <a:r>
              <a:rPr lang="en" sz="3000"/>
              <a:t>Fats that are usually liquid at room temperature and come from plant-based foods such as olives and sunflowers. Unsaturated fats are considered healthier than saturated fats as they do not raise LDL (bad) cholesterol and also provide some health benefits.</a:t>
            </a:r>
            <a:endParaRPr sz="3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1" name="Shape 131"/>
        <p:cNvGrpSpPr/>
        <p:nvPr/>
      </p:nvGrpSpPr>
      <p:grpSpPr>
        <a:xfrm>
          <a:off x="0" y="0"/>
          <a:ext cx="0" cy="0"/>
          <a:chOff x="0" y="0"/>
          <a:chExt cx="0" cy="0"/>
        </a:xfrm>
      </p:grpSpPr>
      <p:sp>
        <p:nvSpPr>
          <p:cNvPr id="132" name="Google Shape;132;p26"/>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VITAMIN</a:t>
            </a:r>
            <a:endParaRPr b="1" sz="3400"/>
          </a:p>
        </p:txBody>
      </p:sp>
      <p:sp>
        <p:nvSpPr>
          <p:cNvPr id="133" name="Google Shape;133;p26"/>
          <p:cNvSpPr txBox="1"/>
          <p:nvPr/>
        </p:nvSpPr>
        <p:spPr>
          <a:xfrm>
            <a:off x="832050" y="3569975"/>
            <a:ext cx="6108300" cy="341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t>
            </a:r>
            <a:r>
              <a:rPr lang="en" sz="3000"/>
              <a:t>A natural compound essential in small amounts for normal growth and healthy body functions. We need to get most vitamins from food because the body either does not produce them or produces very little.</a:t>
            </a:r>
            <a:endParaRPr sz="3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7" name="Shape 137"/>
        <p:cNvGrpSpPr/>
        <p:nvPr/>
      </p:nvGrpSpPr>
      <p:grpSpPr>
        <a:xfrm>
          <a:off x="0" y="0"/>
          <a:ext cx="0" cy="0"/>
          <a:chOff x="0" y="0"/>
          <a:chExt cx="0" cy="0"/>
        </a:xfrm>
      </p:grpSpPr>
      <p:sp>
        <p:nvSpPr>
          <p:cNvPr id="138" name="Google Shape;138;p27"/>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WHOLE FOOD</a:t>
            </a:r>
            <a:endParaRPr b="1" sz="3400"/>
          </a:p>
        </p:txBody>
      </p:sp>
      <p:sp>
        <p:nvSpPr>
          <p:cNvPr id="139" name="Google Shape;139;p27"/>
          <p:cNvSpPr txBox="1"/>
          <p:nvPr/>
        </p:nvSpPr>
        <p:spPr>
          <a:xfrm>
            <a:off x="832050" y="3569975"/>
            <a:ext cx="6108300" cy="203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t>
            </a:r>
            <a:r>
              <a:rPr lang="en" sz="3000"/>
              <a:t>A food that has little to no processing and is free from added chemical preservatives or other artificial substances.</a:t>
            </a:r>
            <a:endParaRPr sz="3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3" name="Shape 143"/>
        <p:cNvGrpSpPr/>
        <p:nvPr/>
      </p:nvGrpSpPr>
      <p:grpSpPr>
        <a:xfrm>
          <a:off x="0" y="0"/>
          <a:ext cx="0" cy="0"/>
          <a:chOff x="0" y="0"/>
          <a:chExt cx="0" cy="0"/>
        </a:xfrm>
      </p:grpSpPr>
      <p:sp>
        <p:nvSpPr>
          <p:cNvPr id="144" name="Google Shape;144;p28"/>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WHOLE GRAINS</a:t>
            </a:r>
            <a:endParaRPr b="1" sz="3400"/>
          </a:p>
        </p:txBody>
      </p:sp>
      <p:sp>
        <p:nvSpPr>
          <p:cNvPr id="145" name="Google Shape;145;p28"/>
          <p:cNvSpPr txBox="1"/>
          <p:nvPr/>
        </p:nvSpPr>
        <p:spPr>
          <a:xfrm>
            <a:off x="832050" y="3569975"/>
            <a:ext cx="6108300" cy="341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t>
            </a:r>
            <a:r>
              <a:rPr lang="en" sz="3000"/>
              <a:t>A grain (like wheat, oats, corn and rice) that is eaten with all of its essential parts (bran, germ, endosperm). When compared to highly-processed grains, whole grains are better sources of fiber and other important nutrients.</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p14"/>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CHOLESTEROL</a:t>
            </a:r>
            <a:endParaRPr b="1" sz="3400"/>
          </a:p>
        </p:txBody>
      </p:sp>
      <p:sp>
        <p:nvSpPr>
          <p:cNvPr id="61" name="Google Shape;61;p14"/>
          <p:cNvSpPr txBox="1"/>
          <p:nvPr/>
        </p:nvSpPr>
        <p:spPr>
          <a:xfrm>
            <a:off x="832050" y="3569975"/>
            <a:ext cx="6108300" cy="526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 waxy, fat-like substance found in all the cells of your body. It is used to make hormones, vitamin D, and other important substances. Your body makes all of the cholesterol it needs. There are two main types: HDL (good) and LDL (bad). LDL is bad because it can build up plaque on the walls of arteries. HDL is good because it helps to remove LDL.</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5" name="Shape 65"/>
        <p:cNvGrpSpPr/>
        <p:nvPr/>
      </p:nvGrpSpPr>
      <p:grpSpPr>
        <a:xfrm>
          <a:off x="0" y="0"/>
          <a:ext cx="0" cy="0"/>
          <a:chOff x="0" y="0"/>
          <a:chExt cx="0" cy="0"/>
        </a:xfrm>
      </p:grpSpPr>
      <p:sp>
        <p:nvSpPr>
          <p:cNvPr id="66" name="Google Shape;66;p15"/>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ENERGY BALANCE</a:t>
            </a:r>
            <a:endParaRPr b="1" sz="3400"/>
          </a:p>
        </p:txBody>
      </p:sp>
      <p:sp>
        <p:nvSpPr>
          <p:cNvPr id="67" name="Google Shape;67;p15"/>
          <p:cNvSpPr txBox="1"/>
          <p:nvPr/>
        </p:nvSpPr>
        <p:spPr>
          <a:xfrm>
            <a:off x="832050" y="3569975"/>
            <a:ext cx="61083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t>
            </a:r>
            <a:r>
              <a:rPr lang="en" sz="3000"/>
              <a:t>The relationship between energy “in” - food calories taken into the body through food and drink, and energy “out” - calories being used by the body for daily energy needs.</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1" name="Shape 71"/>
        <p:cNvGrpSpPr/>
        <p:nvPr/>
      </p:nvGrpSpPr>
      <p:grpSpPr>
        <a:xfrm>
          <a:off x="0" y="0"/>
          <a:ext cx="0" cy="0"/>
          <a:chOff x="0" y="0"/>
          <a:chExt cx="0" cy="0"/>
        </a:xfrm>
      </p:grpSpPr>
      <p:sp>
        <p:nvSpPr>
          <p:cNvPr id="72" name="Google Shape;72;p16"/>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FIBER</a:t>
            </a:r>
            <a:endParaRPr b="1" sz="3400"/>
          </a:p>
        </p:txBody>
      </p:sp>
      <p:sp>
        <p:nvSpPr>
          <p:cNvPr id="73" name="Google Shape;73;p16"/>
          <p:cNvSpPr txBox="1"/>
          <p:nvPr/>
        </p:nvSpPr>
        <p:spPr>
          <a:xfrm>
            <a:off x="832050" y="3569975"/>
            <a:ext cx="6108300" cy="287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t>
            </a:r>
            <a:r>
              <a:rPr lang="en" sz="3000"/>
              <a:t>A part of plant-based foods that cannot be digested and passes through the digestive system helping to clear out harmful substances such as cholesterol.</a:t>
            </a:r>
            <a:endParaRPr sz="3000"/>
          </a:p>
          <a:p>
            <a:pPr indent="0" lvl="0" marL="0" rtl="0" algn="l">
              <a:spcBef>
                <a:spcPts val="0"/>
              </a:spcBef>
              <a:spcAft>
                <a:spcPts val="0"/>
              </a:spcAft>
              <a:buNone/>
            </a:pPr>
            <a:r>
              <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7" name="Shape 77"/>
        <p:cNvGrpSpPr/>
        <p:nvPr/>
      </p:nvGrpSpPr>
      <p:grpSpPr>
        <a:xfrm>
          <a:off x="0" y="0"/>
          <a:ext cx="0" cy="0"/>
          <a:chOff x="0" y="0"/>
          <a:chExt cx="0" cy="0"/>
        </a:xfrm>
      </p:grpSpPr>
      <p:sp>
        <p:nvSpPr>
          <p:cNvPr id="78" name="Google Shape;78;p17"/>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FREE RADICAL</a:t>
            </a:r>
            <a:endParaRPr b="1" sz="3400"/>
          </a:p>
        </p:txBody>
      </p:sp>
      <p:sp>
        <p:nvSpPr>
          <p:cNvPr id="79" name="Google Shape;79;p17"/>
          <p:cNvSpPr txBox="1"/>
          <p:nvPr/>
        </p:nvSpPr>
        <p:spPr>
          <a:xfrm>
            <a:off x="832050" y="3569975"/>
            <a:ext cx="6108300" cy="334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t>
            </a:r>
            <a:r>
              <a:rPr lang="en" sz="3000"/>
              <a:t>An unstable molecule produced in the body after exposure to harmful agents such as (but not limited to) smoke, radiation, air pollution, deep fried foods, and contaminated water.</a:t>
            </a:r>
            <a:endParaRPr sz="3000"/>
          </a:p>
          <a:p>
            <a:pPr indent="0" lvl="0" marL="0" rtl="0" algn="l">
              <a:spcBef>
                <a:spcPts val="0"/>
              </a:spcBef>
              <a:spcAft>
                <a:spcPts val="0"/>
              </a:spcAft>
              <a:buNone/>
            </a:pPr>
            <a:r>
              <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8"/>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HEART HEALTHY</a:t>
            </a:r>
            <a:endParaRPr b="1" sz="3400"/>
          </a:p>
        </p:txBody>
      </p:sp>
      <p:sp>
        <p:nvSpPr>
          <p:cNvPr id="85" name="Google Shape;85;p18"/>
          <p:cNvSpPr txBox="1"/>
          <p:nvPr/>
        </p:nvSpPr>
        <p:spPr>
          <a:xfrm>
            <a:off x="832050" y="3569975"/>
            <a:ext cx="6108300" cy="1954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(adjective)</a:t>
            </a:r>
            <a:r>
              <a:rPr lang="en" sz="3000"/>
              <a:t>  Food and activity that contribute to a healthy heart and circulatory system.</a:t>
            </a:r>
            <a:endParaRPr sz="3000"/>
          </a:p>
          <a:p>
            <a:pPr indent="0" lvl="0" marL="0" rtl="0" algn="l">
              <a:spcBef>
                <a:spcPts val="0"/>
              </a:spcBef>
              <a:spcAft>
                <a:spcPts val="0"/>
              </a:spcAft>
              <a:buNone/>
            </a:pPr>
            <a:r>
              <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9" name="Shape 89"/>
        <p:cNvGrpSpPr/>
        <p:nvPr/>
      </p:nvGrpSpPr>
      <p:grpSpPr>
        <a:xfrm>
          <a:off x="0" y="0"/>
          <a:ext cx="0" cy="0"/>
          <a:chOff x="0" y="0"/>
          <a:chExt cx="0" cy="0"/>
        </a:xfrm>
      </p:grpSpPr>
      <p:sp>
        <p:nvSpPr>
          <p:cNvPr id="90" name="Google Shape;90;p19"/>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LEAN PROTEIN</a:t>
            </a:r>
            <a:endParaRPr b="1" sz="3400"/>
          </a:p>
        </p:txBody>
      </p:sp>
      <p:sp>
        <p:nvSpPr>
          <p:cNvPr id="91" name="Google Shape;91;p19"/>
          <p:cNvSpPr txBox="1"/>
          <p:nvPr/>
        </p:nvSpPr>
        <p:spPr>
          <a:xfrm>
            <a:off x="832050" y="3569975"/>
            <a:ext cx="6108300" cy="4263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 protein source that is low in total fat, saturated fat, and cholesterol. As defined by the USDA, it contains less than 10 grams of total fat, no more than 4.5 grams of saturated fat, and less than 95 mg of cholesterol in a 3.5 ounce serving.</a:t>
            </a:r>
            <a:endParaRPr sz="3000"/>
          </a:p>
          <a:p>
            <a:pPr indent="0" lvl="0" marL="0" rtl="0" algn="l">
              <a:spcBef>
                <a:spcPts val="0"/>
              </a:spcBef>
              <a:spcAft>
                <a:spcPts val="0"/>
              </a:spcAft>
              <a:buNone/>
            </a:pPr>
            <a:r>
              <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5" name="Shape 95"/>
        <p:cNvGrpSpPr/>
        <p:nvPr/>
      </p:nvGrpSpPr>
      <p:grpSpPr>
        <a:xfrm>
          <a:off x="0" y="0"/>
          <a:ext cx="0" cy="0"/>
          <a:chOff x="0" y="0"/>
          <a:chExt cx="0" cy="0"/>
        </a:xfrm>
      </p:grpSpPr>
      <p:sp>
        <p:nvSpPr>
          <p:cNvPr id="96" name="Google Shape;96;p20"/>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MINERAL</a:t>
            </a:r>
            <a:endParaRPr b="1" sz="3400"/>
          </a:p>
        </p:txBody>
      </p:sp>
      <p:sp>
        <p:nvSpPr>
          <p:cNvPr id="97" name="Google Shape;97;p20"/>
          <p:cNvSpPr txBox="1"/>
          <p:nvPr/>
        </p:nvSpPr>
        <p:spPr>
          <a:xfrm>
            <a:off x="832050" y="3569975"/>
            <a:ext cx="61083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t>
            </a:r>
            <a:r>
              <a:rPr lang="en" sz="3000"/>
              <a:t> A chemical element that the body needs to perform functions necessary for development, growth, and life. We get minerals from the foods we eat.</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Google Shape;102;p21"/>
          <p:cNvSpPr txBox="1"/>
          <p:nvPr/>
        </p:nvSpPr>
        <p:spPr>
          <a:xfrm>
            <a:off x="838800" y="2606225"/>
            <a:ext cx="6094800" cy="708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400"/>
              <a:t>OMEGA</a:t>
            </a:r>
            <a:r>
              <a:rPr b="1" lang="en" sz="3400"/>
              <a:t>-</a:t>
            </a:r>
            <a:r>
              <a:rPr b="1" lang="en" sz="3400"/>
              <a:t>3 FATTY ACIDS</a:t>
            </a:r>
            <a:endParaRPr b="1" sz="3400"/>
          </a:p>
        </p:txBody>
      </p:sp>
      <p:sp>
        <p:nvSpPr>
          <p:cNvPr id="103" name="Google Shape;103;p21"/>
          <p:cNvSpPr txBox="1"/>
          <p:nvPr/>
        </p:nvSpPr>
        <p:spPr>
          <a:xfrm>
            <a:off x="832050" y="3569975"/>
            <a:ext cx="6108300" cy="341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3000"/>
              <a:t>(noun)</a:t>
            </a:r>
            <a:r>
              <a:rPr lang="en" sz="3000"/>
              <a:t>  A family of fatty acids that must be taken in through food, provide multiple health benefits, and play important roles in body functions. Omega-3s are typically found in plant-based unsaturated fats as well as fatty fish.</a:t>
            </a:r>
            <a:endParaRPr sz="30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